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25" r:id="rId2"/>
    <p:sldId id="353" r:id="rId3"/>
    <p:sldId id="327" r:id="rId4"/>
    <p:sldId id="329" r:id="rId5"/>
    <p:sldId id="340" r:id="rId6"/>
    <p:sldId id="344" r:id="rId7"/>
    <p:sldId id="345" r:id="rId8"/>
    <p:sldId id="346" r:id="rId9"/>
    <p:sldId id="361" r:id="rId10"/>
    <p:sldId id="362" r:id="rId11"/>
    <p:sldId id="363" r:id="rId12"/>
    <p:sldId id="338" r:id="rId13"/>
    <p:sldId id="349" r:id="rId14"/>
    <p:sldId id="358" r:id="rId15"/>
    <p:sldId id="326" r:id="rId16"/>
    <p:sldId id="347" r:id="rId17"/>
    <p:sldId id="286" r:id="rId18"/>
    <p:sldId id="35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3E2B73-0F8A-4E20-B7E7-BD32A8B7C8BD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784E5F5-90DC-438E-AE6F-A88128E5F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D26D9-45AB-4758-94CF-BC1F1F2EE42C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858F-2687-4E25-B65B-AA3A1F7F1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B00A-12C4-44AB-9A95-1D453B3E7B4A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0405-7645-4158-ACBC-D5ACEC18D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95F7-1945-4ACC-8CA8-D637E7736050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EF92-A200-41C0-A541-BD3EE9CFD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448ED-C273-4880-9C9C-BDCCA8161709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BBAF-3D19-4F67-81A2-72F1EFF25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26FD-9936-4D7E-8CFD-C75050AB79BA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19064-A8F1-48CD-86BF-A9C7E31DD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502E8-6605-4947-BEDD-2433DBE263BF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9C75B-6189-4561-AC69-F3E81DE88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D052D-2B90-4526-8727-6BC47E667953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86E04-08A8-4122-983E-AB3D0605D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E7D17-D7B1-4C2D-9A86-9E4A6534C189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7A3AE-B86F-4E47-8DFC-1BF824F6C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DE4E-AE11-4ED5-B961-BF2B2FE8BC8D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28DAC-67B4-410A-AE99-0C3789D6E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CEA59-F893-4817-A034-BCE5DD228061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CF21B-C62C-441A-BEE7-F764E0473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F0D87-5DB3-419E-9B4D-6DDBC1323364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8B454-BAF6-4231-93AB-780C1F34A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A86DA1-05B0-4C30-9D80-1E90E8C06957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672A2B-6A62-4D02-B894-BE2663800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jpeg"/><Relationship Id="rId5" Type="http://schemas.openxmlformats.org/officeDocument/2006/relationships/oleObject" Target="../embeddings/oleObject6.bin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ri.rdf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NULL" TargetMode="External"/><Relationship Id="rId4" Type="http://schemas.openxmlformats.org/officeDocument/2006/relationships/hyperlink" Target="http://school-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75" y="-1428750"/>
            <a:ext cx="11310938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PE0327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4463" y="3571875"/>
            <a:ext cx="4216401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395288" y="0"/>
            <a:ext cx="721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1258888" y="260350"/>
            <a:ext cx="763428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chemeClr val="hlink"/>
                </a:solidFill>
                <a:latin typeface="Arial Black" pitchFamily="34" charset="0"/>
              </a:rPr>
              <a:t>Куда ведёт дымок</a:t>
            </a:r>
          </a:p>
          <a:p>
            <a:pPr>
              <a:spcBef>
                <a:spcPct val="50000"/>
              </a:spcBef>
            </a:pPr>
            <a:r>
              <a:rPr lang="ru-RU" sz="5400" b="1">
                <a:solidFill>
                  <a:schemeClr val="hlink"/>
                </a:solidFill>
                <a:latin typeface="Arial Black" pitchFamily="34" charset="0"/>
              </a:rPr>
              <a:t>от папиросы </a:t>
            </a:r>
          </a:p>
          <a:p>
            <a:pPr>
              <a:spcBef>
                <a:spcPct val="50000"/>
              </a:spcBef>
            </a:pPr>
            <a:r>
              <a:rPr lang="ru-RU" sz="5400" b="1">
                <a:solidFill>
                  <a:schemeClr val="hlink"/>
                </a:solidFill>
                <a:latin typeface="Arial Black" pitchFamily="34" charset="0"/>
              </a:rPr>
              <a:t>(о вреде курения).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403350" y="260350"/>
            <a:ext cx="68834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Органы курящих людей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Зубы         Лёгкие            Печень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571500" y="1714500"/>
          <a:ext cx="2786063" cy="1409700"/>
        </p:xfrm>
        <a:graphic>
          <a:graphicData uri="http://schemas.openxmlformats.org/presentationml/2006/ole">
            <p:oleObj spid="_x0000_s99331" name="Фотография Photo Editor" r:id="rId3" imgW="1057423" imgH="533474" progId="">
              <p:embed/>
            </p:oleObj>
          </a:graphicData>
        </a:graphic>
      </p:graphicFrame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571500" y="3214688"/>
          <a:ext cx="2786063" cy="1441450"/>
        </p:xfrm>
        <a:graphic>
          <a:graphicData uri="http://schemas.openxmlformats.org/presentationml/2006/ole">
            <p:oleObj spid="_x0000_s99332" name="Фотография Photo Editor" r:id="rId4" imgW="1057423" imgH="533474" progId="">
              <p:embed/>
            </p:oleObj>
          </a:graphicData>
        </a:graphic>
      </p:graphicFrame>
      <p:graphicFrame>
        <p:nvGraphicFramePr>
          <p:cNvPr id="5124" name="Object 5"/>
          <p:cNvGraphicFramePr>
            <a:graphicFrameLocks noChangeAspect="1"/>
          </p:cNvGraphicFramePr>
          <p:nvPr/>
        </p:nvGraphicFramePr>
        <p:xfrm>
          <a:off x="3500438" y="1643063"/>
          <a:ext cx="2786062" cy="2068512"/>
        </p:xfrm>
        <a:graphic>
          <a:graphicData uri="http://schemas.openxmlformats.org/presentationml/2006/ole">
            <p:oleObj spid="_x0000_s99333" name="Фотография Photo Editor" r:id="rId5" imgW="3476190" imgH="2676899" progId="">
              <p:embed/>
            </p:oleObj>
          </a:graphicData>
        </a:graphic>
      </p:graphicFrame>
      <p:graphicFrame>
        <p:nvGraphicFramePr>
          <p:cNvPr id="5125" name="Object 6"/>
          <p:cNvGraphicFramePr>
            <a:graphicFrameLocks noChangeAspect="1"/>
          </p:cNvGraphicFramePr>
          <p:nvPr/>
        </p:nvGraphicFramePr>
        <p:xfrm>
          <a:off x="3500438" y="3786188"/>
          <a:ext cx="2714625" cy="2093912"/>
        </p:xfrm>
        <a:graphic>
          <a:graphicData uri="http://schemas.openxmlformats.org/presentationml/2006/ole">
            <p:oleObj spid="_x0000_s99334" name="Фотография Photo Editor" r:id="rId6" imgW="1952898" imgH="1905266" progId="">
              <p:embed/>
            </p:oleObj>
          </a:graphicData>
        </a:graphic>
      </p:graphicFrame>
      <p:pic>
        <p:nvPicPr>
          <p:cNvPr id="7" name="Picture 3" descr="Печен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13" y="1714500"/>
            <a:ext cx="2439987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Больная печень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75" y="3643313"/>
            <a:ext cx="2500313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5" descr="hear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4103" name="AutoShape 7" descr="6102327"/>
          <p:cNvSpPr>
            <a:spLocks noChangeArrowheads="1"/>
          </p:cNvSpPr>
          <p:nvPr/>
        </p:nvSpPr>
        <p:spPr bwMode="auto">
          <a:xfrm>
            <a:off x="3048000" y="2514600"/>
            <a:ext cx="2819400" cy="2438400"/>
          </a:xfrm>
          <a:prstGeom prst="flowChartConnector">
            <a:avLst/>
          </a:prstGeom>
          <a:blipFill dpi="0" rotWithShape="1">
            <a:blip r:embed="rId3">
              <a:alphaModFix amt="55000"/>
            </a:blip>
            <a:srcRect/>
            <a:stretch>
              <a:fillRect/>
            </a:stretch>
          </a:blipFill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Что это тебе даст</a:t>
            </a:r>
            <a:r>
              <a:rPr lang="ru-RU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V="1">
            <a:off x="5638800" y="533400"/>
            <a:ext cx="0" cy="2590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356" name="Line 10"/>
          <p:cNvSpPr>
            <a:spLocks noChangeShapeType="1"/>
          </p:cNvSpPr>
          <p:nvPr/>
        </p:nvSpPr>
        <p:spPr bwMode="auto">
          <a:xfrm>
            <a:off x="6400800" y="1676400"/>
            <a:ext cx="259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5638800" y="228600"/>
            <a:ext cx="2590800" cy="304800"/>
          </a:xfrm>
          <a:prstGeom prst="rect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Плохие легкие.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4109" name="Picture 13" descr="smokerslung_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609600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5410200" y="4648200"/>
            <a:ext cx="0" cy="1752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5410200" y="6400800"/>
            <a:ext cx="2667000" cy="4572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Плохой мозг.</a:t>
            </a: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H="1">
            <a:off x="3733800" y="4800600"/>
            <a:ext cx="0" cy="1752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990600" y="6477000"/>
            <a:ext cx="2743200" cy="3810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Короткую жизнь.</a:t>
            </a: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 flipH="1" flipV="1">
            <a:off x="2971800" y="457200"/>
            <a:ext cx="304800" cy="2590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Вред вашим детям.</a:t>
            </a:r>
            <a:r>
              <a:rPr lang="ru-RU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4116" name="Picture 20" descr="present1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4800600"/>
            <a:ext cx="1828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21" descr="present10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4876800"/>
            <a:ext cx="2438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 descr="13101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609600"/>
            <a:ext cx="2057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WordArt 24"/>
          <p:cNvSpPr>
            <a:spLocks noChangeArrowheads="1" noChangeShapeType="1" noTextEdit="1"/>
          </p:cNvSpPr>
          <p:nvPr/>
        </p:nvSpPr>
        <p:spPr bwMode="auto">
          <a:xfrm>
            <a:off x="3276600" y="3276600"/>
            <a:ext cx="2438400" cy="6572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Курение.</a:t>
            </a:r>
          </a:p>
        </p:txBody>
      </p:sp>
      <p:sp>
        <p:nvSpPr>
          <p:cNvPr id="4121" name="WordArt 25"/>
          <p:cNvSpPr>
            <a:spLocks noChangeArrowheads="1" noChangeShapeType="1" noTextEdit="1"/>
          </p:cNvSpPr>
          <p:nvPr/>
        </p:nvSpPr>
        <p:spPr bwMode="auto">
          <a:xfrm>
            <a:off x="3200400" y="3048000"/>
            <a:ext cx="2362200" cy="5143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Times New Roman"/>
                <a:cs typeface="Times New Roman"/>
              </a:rPr>
              <a:t>Не курить.</a:t>
            </a:r>
          </a:p>
        </p:txBody>
      </p:sp>
      <p:sp>
        <p:nvSpPr>
          <p:cNvPr id="100370" name="Line 26"/>
          <p:cNvSpPr>
            <a:spLocks noChangeShapeType="1"/>
          </p:cNvSpPr>
          <p:nvPr/>
        </p:nvSpPr>
        <p:spPr bwMode="auto">
          <a:xfrm>
            <a:off x="4419600" y="43434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 flipH="1">
            <a:off x="2819400" y="4495800"/>
            <a:ext cx="533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609600" y="4343400"/>
            <a:ext cx="2209800" cy="3810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Экономит деньги.</a:t>
            </a:r>
          </a:p>
        </p:txBody>
      </p:sp>
      <p:pic>
        <p:nvPicPr>
          <p:cNvPr id="4126" name="Picture 30" descr="1046685100_1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3400" y="2743200"/>
            <a:ext cx="228600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562600" y="4495800"/>
            <a:ext cx="6096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6172200" y="4343400"/>
            <a:ext cx="2971800" cy="381000"/>
          </a:xfrm>
          <a:prstGeom prst="rect">
            <a:avLst/>
          </a:prstGeom>
          <a:solidFill>
            <a:srgbClr val="FF0000">
              <a:alpha val="0"/>
            </a:srgbClr>
          </a:solidFill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Сохранится здоровье.</a:t>
            </a:r>
          </a:p>
        </p:txBody>
      </p:sp>
      <p:pic>
        <p:nvPicPr>
          <p:cNvPr id="4129" name="Picture 33" descr="64908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96000" y="2514600"/>
            <a:ext cx="289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500"/>
                            </p:stCondLst>
                            <p:childTnLst>
                              <p:par>
                                <p:cTn id="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500"/>
                            </p:stCondLst>
                            <p:childTnLst>
                              <p:par>
                                <p:cTn id="6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500"/>
                            </p:stCondLst>
                            <p:childTnLst>
                              <p:par>
                                <p:cTn id="74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000"/>
                            </p:stCondLst>
                            <p:childTnLst>
                              <p:par>
                                <p:cTn id="7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500"/>
                            </p:stCondLst>
                            <p:childTnLst>
                              <p:par>
                                <p:cTn id="8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500"/>
                            </p:stCondLst>
                            <p:childTnLst>
                              <p:par>
                                <p:cTn id="9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0"/>
                            </p:stCondLst>
                            <p:childTnLst>
                              <p:par>
                                <p:cTn id="9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500"/>
                            </p:stCondLst>
                            <p:childTnLst>
                              <p:par>
                                <p:cTn id="9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1" dur="20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5" dur="2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9" dur="2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500"/>
                            </p:stCondLst>
                            <p:childTnLst>
                              <p:par>
                                <p:cTn id="14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4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1500"/>
                            </p:stCondLst>
                            <p:childTnLst>
                              <p:par>
                                <p:cTn id="1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6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6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3500"/>
                            </p:stCondLst>
                            <p:childTnLst>
                              <p:par>
                                <p:cTn id="17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7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4103" grpId="1" animBg="1"/>
      <p:bldP spid="4105" grpId="0" animBg="1"/>
      <p:bldP spid="4105" grpId="1" animBg="1"/>
      <p:bldP spid="4108" grpId="0" animBg="1"/>
      <p:bldP spid="4108" grpId="1" animBg="1"/>
      <p:bldP spid="4110" grpId="0" animBg="1"/>
      <p:bldP spid="4110" grpId="1" animBg="1"/>
      <p:bldP spid="4111" grpId="0" animBg="1"/>
      <p:bldP spid="4111" grpId="1" animBg="1"/>
      <p:bldP spid="4112" grpId="0" animBg="1"/>
      <p:bldP spid="4112" grpId="1" animBg="1"/>
      <p:bldP spid="4113" grpId="0" animBg="1"/>
      <p:bldP spid="4113" grpId="1" animBg="1"/>
      <p:bldP spid="4114" grpId="0" animBg="1"/>
      <p:bldP spid="4114" grpId="1" animBg="1"/>
      <p:bldP spid="4115" grpId="0" animBg="1"/>
      <p:bldP spid="4115" grpId="1" animBg="1"/>
      <p:bldP spid="4120" grpId="0" animBg="1"/>
      <p:bldP spid="4120" grpId="1" animBg="1"/>
      <p:bldP spid="4121" grpId="0" animBg="1"/>
      <p:bldP spid="4121" grpId="1" animBg="1"/>
      <p:bldP spid="4124" grpId="0" animBg="1"/>
      <p:bldP spid="4124" grpId="1" animBg="1"/>
      <p:bldP spid="4125" grpId="0" animBg="1"/>
      <p:bldP spid="4125" grpId="1" animBg="1"/>
      <p:bldP spid="4127" grpId="0" animBg="1"/>
      <p:bldP spid="4127" grpId="1" animBg="1"/>
      <p:bldP spid="4128" grpId="0" animBg="1"/>
      <p:bldP spid="41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7" name="4-конечная звезда 16"/>
          <p:cNvSpPr>
            <a:spLocks noChangeArrowheads="1"/>
          </p:cNvSpPr>
          <p:nvPr/>
        </p:nvSpPr>
        <p:spPr bwMode="auto">
          <a:xfrm rot="-1240308">
            <a:off x="1258888" y="908050"/>
            <a:ext cx="2214562" cy="2143125"/>
          </a:xfrm>
          <a:prstGeom prst="star4">
            <a:avLst>
              <a:gd name="adj" fmla="val 12500"/>
            </a:avLst>
          </a:prstGeom>
          <a:solidFill>
            <a:srgbClr val="00CC00"/>
          </a:solidFill>
          <a:ln w="25400" algn="ctr">
            <a:solidFill>
              <a:srgbClr val="33CC33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FFCC99"/>
              </a:solidFill>
              <a:latin typeface="Calibri" pitchFamily="34" charset="0"/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 rot="1902883">
            <a:off x="6227763" y="765175"/>
            <a:ext cx="2214562" cy="2143125"/>
          </a:xfrm>
          <a:prstGeom prst="star4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 rot="1770793">
            <a:off x="6242050" y="4308475"/>
            <a:ext cx="2214563" cy="2143125"/>
          </a:xfrm>
          <a:prstGeom prst="star4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4-конечная звезда 19"/>
          <p:cNvSpPr>
            <a:spLocks noChangeArrowheads="1"/>
          </p:cNvSpPr>
          <p:nvPr/>
        </p:nvSpPr>
        <p:spPr bwMode="auto">
          <a:xfrm rot="-1725299">
            <a:off x="971550" y="4149725"/>
            <a:ext cx="2214563" cy="2143125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25400" algn="ctr">
            <a:solidFill>
              <a:srgbClr val="FF00FF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4-конечная звезда 20"/>
          <p:cNvSpPr>
            <a:spLocks noChangeArrowheads="1"/>
          </p:cNvSpPr>
          <p:nvPr/>
        </p:nvSpPr>
        <p:spPr bwMode="auto">
          <a:xfrm>
            <a:off x="3563938" y="2565400"/>
            <a:ext cx="2293937" cy="2143125"/>
          </a:xfrm>
          <a:prstGeom prst="star4">
            <a:avLst>
              <a:gd name="adj" fmla="val 9954"/>
            </a:avLst>
          </a:prstGeom>
          <a:solidFill>
            <a:srgbClr val="800080"/>
          </a:solidFill>
          <a:ln w="254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2.39593E-6 C 0.00643 -0.00277 0.01008 -0.00925 0.01633 -0.01179 C 0.02258 -0.02451 0.03212 -0.037 0.04324 -0.04163 C 0.04914 -0.04671 0.05278 -0.05273 0.05973 -0.0555 C 0.06667 -0.06545 0.07744 -0.06753 0.08647 -0.07354 C 0.09324 -0.07794 0.08924 -0.07701 0.09549 -0.08349 C 0.10192 -0.09019 0.11025 -0.09597 0.11789 -0.09921 C 0.12431 -0.10823 0.13594 -0.1191 0.1448 -0.12326 C 0.15331 -0.1346 0.14897 -0.13182 0.1566 -0.13506 C 0.16268 -0.14269 0.16893 -0.1487 0.17605 -0.15495 C 0.18525 -0.16281 0.1849 -0.16952 0.19688 -0.17299 C 0.2014 -0.17692 0.21094 -0.18293 0.21494 -0.18871 C 0.21598 -0.1901 0.21667 -0.19195 0.21789 -0.19287 C 0.22049 -0.19496 0.22379 -0.19542 0.22674 -0.19681 C 0.23126 -0.20236 0.23438 -0.20236 0.24028 -0.20467 C 0.24844 -0.20791 0.25938 -0.21138 0.26719 -0.2167 C 0.26876 -0.21785 0.27015 -0.21924 0.27153 -0.22063 C 0.2731 -0.22248 0.27414 -0.22525 0.27605 -0.22664 C 0.27969 -0.22942 0.28681 -0.2308 0.29098 -0.23242 C 0.30001 -0.24075 0.31199 -0.24422 0.3224 -0.24838 C 0.32379 -0.24977 0.32674 -0.25231 0.32674 -0.25231 " pathEditMode="relative" ptsTypes="ffffffffffffffffffffA">
                                      <p:cBhvr>
                                        <p:cTn id="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6716E-6 C -0.06632 -0.02729 -0.00295 -0.00185 -0.19861 0.00208 C -0.34392 0.00509 -0.48906 0.00208 -0.63438 0.00208 " pathEditMode="relative" ptsTypes="ffA">
                                      <p:cBhvr>
                                        <p:cTn id="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2858E-6 C 0.00556 0.00278 0.00608 0.00763 0.01181 0.00995 C 0.01702 0.02012 0.02431 0.02937 0.03282 0.034 C 0.03959 0.04579 0.03942 0.04001 0.04775 0.04787 C 0.05504 0.05481 0.05973 0.06591 0.06858 0.06961 C 0.07119 0.07193 0.07327 0.0754 0.07605 0.07771 C 0.07744 0.07886 0.07917 0.07863 0.08056 0.07956 C 0.08473 0.08256 0.08855 0.08603 0.09254 0.0895 C 0.09914 0.09505 0.10469 0.1013 0.11181 0.10546 C 0.11702 0.10847 0.12292 0.11101 0.1283 0.11332 C 0.13126 0.11471 0.13733 0.11749 0.13733 0.11749 C 0.14306 0.12304 0.14723 0.12442 0.15365 0.12743 C 0.15903 0.13252 0.16372 0.13668 0.17015 0.13923 C 0.17987 0.14778 0.19167 0.15079 0.2014 0.15911 C 0.20903 0.16559 0.21824 0.17183 0.22535 0.179 C 0.2323 0.18571 0.23803 0.19334 0.24619 0.19681 C 0.25122 0.20398 0.25695 0.20699 0.26268 0.21277 C 0.26528 0.21531 0.26737 0.21855 0.27015 0.22086 C 0.2724 0.22271 0.27518 0.22318 0.27761 0.22479 C 0.28021 0.22641 0.28265 0.22873 0.28508 0.23081 C 0.28837 0.23358 0.29063 0.23798 0.29393 0.24075 C 0.29532 0.24191 0.29705 0.24191 0.29844 0.2426 C 0.30053 0.24376 0.30244 0.24491 0.30435 0.24653 C 0.30955 0.25116 0.31303 0.25763 0.31928 0.26064 C 0.32692 0.27012 0.31754 0.25948 0.32674 0.26642 C 0.33403 0.27197 0.33855 0.27614 0.34619 0.28053 C 0.35105 0.2833 0.36112 0.28839 0.36112 0.28839 C 0.36876 0.29811 0.37761 0.30088 0.38646 0.30828 C 0.40313 0.32239 0.39028 0.31476 0.40435 0.32216 C 0.41216 0.33187 0.42205 0.33742 0.43126 0.34413 C 0.4481 0.35639 0.46355 0.37211 0.48212 0.37974 C 0.48872 0.38899 0.48091 0.37951 0.48942 0.38576 C 0.49324 0.38876 0.50035 0.3957 0.50435 0.39963 C 0.50695 0.40218 0.51337 0.40379 0.51337 0.40379 C 0.52258 0.41258 0.52344 0.41328 0.53282 0.41767 C 0.53803 0.42461 0.54046 0.42715 0.54775 0.42947 C 0.55209 0.43571 0.55973 0.43941 0.56563 0.44334 C 0.57171 0.4519 0.5816 0.45398 0.58942 0.4593 C 0.59462 0.46277 0.59879 0.46693 0.60435 0.46924 C 0.60591 0.47063 0.60712 0.47225 0.60886 0.47318 C 0.61077 0.47433 0.61303 0.4741 0.61494 0.47526 C 0.63126 0.48636 0.61268 0.4778 0.62535 0.48312 C 0.63056 0.49029 0.62969 0.49029 0.64028 0.49515 C 0.64185 0.49584 0.6448 0.49723 0.6448 0.49723 " pathEditMode="relative" ptsTypes="fffffffffffffffffffffffffffffffffffffffffffA">
                                      <p:cBhvr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83071E-6 C -0.12136 -0.05597 -0.38507 -0.0081 -0.38507 -0.0081 C -0.47674 -0.01827 -0.56198 -0.01596 -0.65677 -0.01596 " pathEditMode="relative" ptsTypes="ffA">
                                      <p:cBhvr>
                                        <p:cTn id="1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4444E-6 2.63645E-6 C 0.00313 -0.00047 0.01424 -0.0007 0.01928 -0.00393 C 0.03351 -0.01318 0.04445 -0.02891 0.05973 -0.03585 C 0.06615 -0.04834 0.07709 -0.05389 0.08646 -0.06152 C 0.09115 -0.06522 0.09879 -0.07493 0.10435 -0.07748 C 0.11077 -0.08048 0.11633 -0.08557 0.1224 -0.0895 C 0.1382 -0.09991 0.15886 -0.11032 0.17605 -0.11726 C 0.18195 -0.12234 0.18872 -0.12697 0.19549 -0.12928 C 0.20556 -0.1383 0.21841 -0.14778 0.22987 -0.1531 C 0.24185 -0.16536 0.25764 -0.16883 0.27153 -0.17692 C 0.28264 -0.1834 0.29289 -0.19126 0.30435 -0.19681 C 0.31146 -0.2056 0.32258 -0.20282 0.33126 -0.20884 " pathEditMode="relative" ptsTypes="fffffffffffA">
                                      <p:cBhvr>
                                        <p:cTn id="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9400" y="-146685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381000" y="304800"/>
            <a:ext cx="2819400" cy="3124200"/>
          </a:xfrm>
          <a:prstGeom prst="star8">
            <a:avLst>
              <a:gd name="adj" fmla="val 37194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>
                <a:latin typeface="Calibri" pitchFamily="34" charset="0"/>
              </a:rPr>
              <a:t>1. Большое</a:t>
            </a:r>
          </a:p>
          <a:p>
            <a:pPr marL="342900" indent="-342900" algn="ctr"/>
            <a:r>
              <a:rPr lang="ru-RU">
                <a:latin typeface="Calibri" pitchFamily="34" charset="0"/>
              </a:rPr>
              <a:t>производство </a:t>
            </a:r>
          </a:p>
          <a:p>
            <a:pPr marL="342900" indent="-342900" algn="ctr"/>
            <a:r>
              <a:rPr lang="ru-RU">
                <a:latin typeface="Calibri" pitchFamily="34" charset="0"/>
              </a:rPr>
              <a:t>табачных</a:t>
            </a:r>
          </a:p>
          <a:p>
            <a:pPr marL="342900" indent="-342900" algn="ctr"/>
            <a:r>
              <a:rPr lang="ru-RU">
                <a:latin typeface="Calibri" pitchFamily="34" charset="0"/>
              </a:rPr>
              <a:t>изделий.</a:t>
            </a: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990600" y="3505200"/>
            <a:ext cx="2743200" cy="30480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50000">
                <a:srgbClr val="FF66FF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2 . Торговля</a:t>
            </a:r>
          </a:p>
          <a:p>
            <a:pPr algn="ctr"/>
            <a:r>
              <a:rPr lang="ru-RU">
                <a:latin typeface="Calibri" pitchFamily="34" charset="0"/>
              </a:rPr>
              <a:t>и реклама </a:t>
            </a:r>
          </a:p>
          <a:p>
            <a:pPr algn="ctr"/>
            <a:r>
              <a:rPr lang="ru-RU">
                <a:latin typeface="Calibri" pitchFamily="34" charset="0"/>
              </a:rPr>
              <a:t>табака.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3352800" y="1524000"/>
            <a:ext cx="3048000" cy="29718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path path="rect">
              <a:fillToRect t="100000" r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3.Любопытство,</a:t>
            </a:r>
          </a:p>
          <a:p>
            <a:pPr algn="ctr"/>
            <a:r>
              <a:rPr lang="ru-RU">
                <a:latin typeface="Calibri" pitchFamily="34" charset="0"/>
              </a:rPr>
              <a:t>желание  узнать, </a:t>
            </a:r>
          </a:p>
          <a:p>
            <a:pPr algn="ctr"/>
            <a:r>
              <a:rPr lang="ru-RU">
                <a:latin typeface="Calibri" pitchFamily="34" charset="0"/>
              </a:rPr>
              <a:t>что такое курение.</a:t>
            </a: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6248400" y="381000"/>
            <a:ext cx="2743200" cy="28194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66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4. Подражание </a:t>
            </a:r>
          </a:p>
          <a:p>
            <a:pPr algn="ctr"/>
            <a:r>
              <a:rPr lang="ru-RU">
                <a:latin typeface="Calibri" pitchFamily="34" charset="0"/>
              </a:rPr>
              <a:t>взрослым, </a:t>
            </a:r>
          </a:p>
          <a:p>
            <a:pPr algn="ctr"/>
            <a:r>
              <a:rPr lang="ru-RU">
                <a:latin typeface="Calibri" pitchFamily="34" charset="0"/>
              </a:rPr>
              <a:t>желание самому</a:t>
            </a:r>
          </a:p>
          <a:p>
            <a:pPr algn="ctr"/>
            <a:r>
              <a:rPr lang="ru-RU">
                <a:latin typeface="Calibri" pitchFamily="34" charset="0"/>
              </a:rPr>
              <a:t>выглядеть</a:t>
            </a:r>
          </a:p>
          <a:p>
            <a:pPr algn="ctr"/>
            <a:r>
              <a:rPr lang="ru-RU">
                <a:latin typeface="Calibri" pitchFamily="34" charset="0"/>
              </a:rPr>
              <a:t>взрослым.</a:t>
            </a: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6019800" y="3581400"/>
            <a:ext cx="2895600" cy="30480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66FF"/>
              </a:gs>
              <a:gs pos="50000">
                <a:srgbClr val="FFFF00"/>
              </a:gs>
              <a:gs pos="100000">
                <a:srgbClr val="FF66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5. От нечего</a:t>
            </a:r>
          </a:p>
          <a:p>
            <a:pPr algn="ctr"/>
            <a:r>
              <a:rPr lang="ru-RU">
                <a:latin typeface="Calibri" pitchFamily="34" charset="0"/>
              </a:rPr>
              <a:t>делать.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9400" y="-146685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381000" y="304800"/>
            <a:ext cx="2819400" cy="3124200"/>
          </a:xfrm>
          <a:prstGeom prst="star8">
            <a:avLst>
              <a:gd name="adj" fmla="val 37194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>
                <a:latin typeface="Calibri" pitchFamily="34" charset="0"/>
              </a:rPr>
              <a:t>1.  Найти </a:t>
            </a:r>
          </a:p>
          <a:p>
            <a:pPr marL="342900" indent="-342900" algn="ctr"/>
            <a:r>
              <a:rPr lang="ru-RU">
                <a:latin typeface="Calibri" pitchFamily="34" charset="0"/>
              </a:rPr>
              <a:t>интересное дело.</a:t>
            </a: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2700338" y="3429000"/>
            <a:ext cx="2743200" cy="3052763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50000">
                <a:srgbClr val="FF66FF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2 . Заниматься</a:t>
            </a:r>
          </a:p>
          <a:p>
            <a:pPr algn="ctr"/>
            <a:r>
              <a:rPr lang="ru-RU">
                <a:latin typeface="Calibri" pitchFamily="34" charset="0"/>
              </a:rPr>
              <a:t>физкультурой,</a:t>
            </a:r>
          </a:p>
          <a:p>
            <a:pPr algn="ctr"/>
            <a:r>
              <a:rPr lang="ru-RU">
                <a:latin typeface="Calibri" pitchFamily="34" charset="0"/>
              </a:rPr>
              <a:t>спортом.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5580063" y="1052513"/>
            <a:ext cx="3048000" cy="2971800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path path="rect">
              <a:fillToRect t="100000" r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3.Тренировать</a:t>
            </a:r>
          </a:p>
          <a:p>
            <a:pPr algn="ctr"/>
            <a:r>
              <a:rPr lang="ru-RU">
                <a:latin typeface="Calibri" pitchFamily="34" charset="0"/>
              </a:rPr>
              <a:t>силу воли:</a:t>
            </a:r>
          </a:p>
          <a:p>
            <a:pPr algn="ctr"/>
            <a:r>
              <a:rPr lang="ru-RU">
                <a:latin typeface="Calibri" pitchFamily="34" charset="0"/>
              </a:rPr>
              <a:t>если предлагают </a:t>
            </a:r>
          </a:p>
          <a:p>
            <a:pPr algn="ctr"/>
            <a:r>
              <a:rPr lang="ru-RU">
                <a:latin typeface="Calibri" pitchFamily="34" charset="0"/>
              </a:rPr>
              <a:t>покурить – </a:t>
            </a:r>
          </a:p>
          <a:p>
            <a:pPr algn="ctr"/>
            <a:r>
              <a:rPr lang="ru-RU">
                <a:latin typeface="Calibri" pitchFamily="34" charset="0"/>
              </a:rPr>
              <a:t>научиться</a:t>
            </a:r>
          </a:p>
          <a:p>
            <a:pPr algn="ctr"/>
            <a:r>
              <a:rPr lang="ru-RU">
                <a:latin typeface="Calibri" pitchFamily="34" charset="0"/>
              </a:rPr>
              <a:t>отказываться.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36738" y="-1466850"/>
            <a:ext cx="11763376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142875"/>
            <a:ext cx="65008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0070C0"/>
                </a:solidFill>
                <a:latin typeface="Calibri" pitchFamily="34" charset="0"/>
              </a:rPr>
              <a:t>«Я здоровье берегу –</a:t>
            </a:r>
          </a:p>
          <a:p>
            <a:r>
              <a:rPr lang="ru-RU" sz="5400">
                <a:solidFill>
                  <a:srgbClr val="0070C0"/>
                </a:solidFill>
                <a:latin typeface="Calibri" pitchFamily="34" charset="0"/>
              </a:rPr>
              <a:t>сам себе я помогу»</a:t>
            </a:r>
          </a:p>
        </p:txBody>
      </p:sp>
      <p:pic>
        <p:nvPicPr>
          <p:cNvPr id="7" name="Picture 7" descr="img2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1928813"/>
            <a:ext cx="4572000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8" name="Text Box 6"/>
          <p:cNvSpPr txBox="1">
            <a:spLocks noChangeArrowheads="1"/>
          </p:cNvSpPr>
          <p:nvPr/>
        </p:nvSpPr>
        <p:spPr bwMode="auto">
          <a:xfrm>
            <a:off x="0" y="3644900"/>
            <a:ext cx="38512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accent2"/>
                </a:solidFill>
              </a:rPr>
              <a:t>-Объясни, как ты понимаешь смысл этой пословицы.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14500" y="0"/>
            <a:ext cx="5786438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18ноября 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Международный день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отказа от курения!</a:t>
            </a:r>
          </a:p>
        </p:txBody>
      </p:sp>
      <p:pic>
        <p:nvPicPr>
          <p:cNvPr id="4" name="Picture 32" descr="cigarbutt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2428875" cy="2428875"/>
          </a:xfrm>
          <a:prstGeom prst="rect">
            <a:avLst/>
          </a:prstGeom>
          <a:noFill/>
          <a:effectLst>
            <a:outerShdw dist="137372" dir="19578596" algn="ctr" rotWithShape="0">
              <a:srgbClr val="FF3300">
                <a:alpha val="50000"/>
              </a:srgbClr>
            </a:outerShdw>
          </a:effectLst>
        </p:spPr>
      </p:pic>
      <p:graphicFrame>
        <p:nvGraphicFramePr>
          <p:cNvPr id="90115" name="AutoShape 3"/>
          <p:cNvGraphicFramePr>
            <a:graphicFrameLocks noChangeAspect="1"/>
          </p:cNvGraphicFramePr>
          <p:nvPr/>
        </p:nvGraphicFramePr>
        <p:xfrm>
          <a:off x="2928938" y="4429125"/>
          <a:ext cx="2643187" cy="2074863"/>
        </p:xfrm>
        <a:graphic>
          <a:graphicData uri="http://schemas.openxmlformats.org/presentationml/2006/ole">
            <p:oleObj spid="_x0000_s90115" name="Фотография Photo Editor" r:id="rId5" imgW="0" imgH="0" progId="">
              <p:embed/>
            </p:oleObj>
          </a:graphicData>
        </a:graphic>
      </p:graphicFrame>
      <p:pic>
        <p:nvPicPr>
          <p:cNvPr id="6" name="Picture 5" descr="IMG_00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4165600"/>
            <a:ext cx="2928938" cy="2692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-214346" y="2143117"/>
            <a:ext cx="935834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Жизнь прекрасна, чтобы тратить её на пустяки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75" y="3244850"/>
            <a:ext cx="67151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никогда не кури!</a:t>
            </a:r>
            <a:endParaRPr lang="ru-RU" sz="5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WordArt 4"/>
          <p:cNvSpPr>
            <a:spLocks noChangeArrowheads="1" noChangeShapeType="1" noTextEdit="1"/>
          </p:cNvSpPr>
          <p:nvPr/>
        </p:nvSpPr>
        <p:spPr bwMode="auto">
          <a:xfrm>
            <a:off x="304800" y="0"/>
            <a:ext cx="8610600" cy="41941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Здоровый мир -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путь к успеху!</a:t>
            </a:r>
          </a:p>
        </p:txBody>
      </p:sp>
      <p:pic>
        <p:nvPicPr>
          <p:cNvPr id="126981" name="Picture 5" descr="19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3657600"/>
            <a:ext cx="43053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2" name="Прямоугольник 7"/>
          <p:cNvSpPr>
            <a:spLocks noChangeArrowheads="1"/>
          </p:cNvSpPr>
          <p:nvPr/>
        </p:nvSpPr>
        <p:spPr bwMode="auto">
          <a:xfrm>
            <a:off x="0" y="1285875"/>
            <a:ext cx="7429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Calibri" pitchFamily="34" charset="0"/>
              </a:rPr>
              <a:t>В презентации использованы материалы с сайтов: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07523" name="Прямоугольник 8"/>
          <p:cNvSpPr>
            <a:spLocks noChangeArrowheads="1"/>
          </p:cNvSpPr>
          <p:nvPr/>
        </p:nvSpPr>
        <p:spPr bwMode="auto">
          <a:xfrm>
            <a:off x="1143000" y="2571750"/>
            <a:ext cx="4579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http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://</a:t>
            </a:r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www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.</a:t>
            </a:r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viri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.</a:t>
            </a:r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rdf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.</a:t>
            </a:r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3"/>
              </a:rPr>
              <a:t>ru</a:t>
            </a:r>
            <a:endParaRPr lang="ru-RU" sz="2400" b="1">
              <a:solidFill>
                <a:srgbClr val="FF0066"/>
              </a:solidFill>
              <a:latin typeface="Calibri" pitchFamily="34" charset="0"/>
            </a:endParaRPr>
          </a:p>
        </p:txBody>
      </p:sp>
      <p:sp>
        <p:nvSpPr>
          <p:cNvPr id="107524" name="Прямоугольник 9"/>
          <p:cNvSpPr>
            <a:spLocks noChangeArrowheads="1"/>
          </p:cNvSpPr>
          <p:nvPr/>
        </p:nvSpPr>
        <p:spPr bwMode="auto">
          <a:xfrm>
            <a:off x="1214438" y="3244850"/>
            <a:ext cx="45672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4"/>
              </a:rPr>
              <a:t>http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  <a:hlinkClick r:id="rId4"/>
              </a:rPr>
              <a:t>://</a:t>
            </a:r>
            <a:r>
              <a:rPr lang="en-US" sz="2400" b="1">
                <a:solidFill>
                  <a:srgbClr val="0000CC"/>
                </a:solidFill>
                <a:latin typeface="Calibri" pitchFamily="34" charset="0"/>
                <a:hlinkClick r:id="rId4"/>
              </a:rPr>
              <a:t>school-</a:t>
            </a:r>
            <a:r>
              <a:rPr lang="en-US" sz="2400" b="1">
                <a:solidFill>
                  <a:srgbClr val="0000CC"/>
                </a:solidFill>
                <a:latin typeface="Calibri" pitchFamily="34" charset="0"/>
              </a:rPr>
              <a:t> collection.edu.ru</a:t>
            </a:r>
            <a:endParaRPr lang="ru-RU" sz="24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107525" name="Прямоугольник 10"/>
          <p:cNvSpPr>
            <a:spLocks noChangeArrowheads="1"/>
          </p:cNvSpPr>
          <p:nvPr/>
        </p:nvSpPr>
        <p:spPr bwMode="auto">
          <a:xfrm>
            <a:off x="1143000" y="3983038"/>
            <a:ext cx="4957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CC"/>
                </a:solidFill>
                <a:latin typeface="Calibri" pitchFamily="34" charset="0"/>
              </a:rPr>
              <a:t>http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: //</a:t>
            </a:r>
            <a:r>
              <a:rPr lang="en-US" sz="2400" b="1">
                <a:solidFill>
                  <a:srgbClr val="0000CC"/>
                </a:solidFill>
                <a:latin typeface="Calibri" pitchFamily="34" charset="0"/>
              </a:rPr>
              <a:t>www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.21412.</a:t>
            </a:r>
            <a:r>
              <a:rPr lang="en-US" sz="2400" b="1">
                <a:solidFill>
                  <a:srgbClr val="0000CC"/>
                </a:solidFill>
                <a:latin typeface="Calibri" pitchFamily="34" charset="0"/>
              </a:rPr>
              <a:t>edusite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.</a:t>
            </a:r>
            <a:r>
              <a:rPr lang="en-US" sz="2400" b="1">
                <a:solidFill>
                  <a:srgbClr val="0000CC"/>
                </a:solidFill>
                <a:latin typeface="Calibri" pitchFamily="34" charset="0"/>
              </a:rPr>
              <a:t>ru</a:t>
            </a:r>
            <a:r>
              <a:rPr lang="ru-RU" sz="2400" b="1">
                <a:solidFill>
                  <a:srgbClr val="0000CC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7526" name="Прямоугольник 11"/>
          <p:cNvSpPr>
            <a:spLocks noChangeArrowheads="1"/>
          </p:cNvSpPr>
          <p:nvPr/>
        </p:nvSpPr>
        <p:spPr bwMode="auto">
          <a:xfrm>
            <a:off x="1143000" y="4721225"/>
            <a:ext cx="4437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66"/>
                </a:solidFill>
                <a:latin typeface="Calibri" pitchFamily="34" charset="0"/>
                <a:hlinkClick r:id="rId5" invalidUrl="http:///"/>
              </a:rPr>
              <a:t>http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  <a:hlinkClick r:id="rId5" invalidUrl="http:///"/>
              </a:rPr>
              <a:t>://</a:t>
            </a:r>
            <a:r>
              <a:rPr lang="en-US" sz="2400" b="1">
                <a:solidFill>
                  <a:srgbClr val="0000CC"/>
                </a:solidFill>
                <a:latin typeface="Calibri" pitchFamily="34" charset="0"/>
              </a:rPr>
              <a:t>sr.karelya.ru</a:t>
            </a:r>
            <a:endParaRPr lang="ru-RU" sz="2400">
              <a:solidFill>
                <a:srgbClr val="0000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13" y="-1428750"/>
            <a:ext cx="11763376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463585" y="1301539"/>
            <a:ext cx="5072098" cy="51075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Я УМЕЮ ДУМАТЬ,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Я УМЕЮ РАССУЖДАТЬ,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ЧТО ПОЛЕЗНО ДЛЯ ЗДОРОВЬЯ,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ТО И БУДУ ВЫБИРАТЬ!</a:t>
            </a:r>
          </a:p>
        </p:txBody>
      </p:sp>
      <p:pic>
        <p:nvPicPr>
          <p:cNvPr id="7" name="Picture 7" descr="img2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052513"/>
            <a:ext cx="4572000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188" y="-1428750"/>
            <a:ext cx="12192001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357188"/>
            <a:ext cx="8715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70C0"/>
                </a:solidFill>
                <a:latin typeface="Trebuchet MS" pitchFamily="34" charset="0"/>
              </a:rPr>
              <a:t>Главные </a:t>
            </a:r>
          </a:p>
          <a:p>
            <a:pPr algn="ctr"/>
            <a:r>
              <a:rPr lang="ru-RU" sz="4800" b="1">
                <a:solidFill>
                  <a:srgbClr val="0070C0"/>
                </a:solidFill>
                <a:latin typeface="Trebuchet MS" pitchFamily="34" charset="0"/>
              </a:rPr>
              <a:t>факторы здоровья: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14438" y="2828925"/>
            <a:ext cx="56435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70C0"/>
                </a:solidFill>
                <a:latin typeface="Calibri" pitchFamily="34" charset="0"/>
              </a:rPr>
              <a:t>движение;</a:t>
            </a:r>
          </a:p>
          <a:p>
            <a:r>
              <a:rPr lang="ru-RU" sz="5400" b="1">
                <a:solidFill>
                  <a:srgbClr val="0070C0"/>
                </a:solidFill>
                <a:latin typeface="Calibri" pitchFamily="34" charset="0"/>
              </a:rPr>
              <a:t>питание;</a:t>
            </a:r>
          </a:p>
          <a:p>
            <a:r>
              <a:rPr lang="ru-RU" sz="5400" b="1">
                <a:solidFill>
                  <a:srgbClr val="0070C0"/>
                </a:solidFill>
                <a:latin typeface="Calibri" pitchFamily="34" charset="0"/>
              </a:rPr>
              <a:t>режим;</a:t>
            </a:r>
          </a:p>
          <a:p>
            <a:r>
              <a:rPr lang="ru-RU" sz="5400" b="1">
                <a:solidFill>
                  <a:srgbClr val="0070C0"/>
                </a:solidFill>
                <a:latin typeface="Calibri" pitchFamily="34" charset="0"/>
              </a:rPr>
              <a:t>закаливание.</a:t>
            </a:r>
          </a:p>
        </p:txBody>
      </p:sp>
      <p:pic>
        <p:nvPicPr>
          <p:cNvPr id="16388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928938"/>
            <a:ext cx="865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86188"/>
            <a:ext cx="865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643438"/>
            <a:ext cx="865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429250"/>
            <a:ext cx="865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2357438"/>
            <a:ext cx="1836737" cy="4032250"/>
          </a:xfrm>
          <a:prstGeom prst="rect">
            <a:avLst/>
          </a:prstGeom>
          <a:noFill/>
          <a:ln w="76200" cmpd="tri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85750" y="0"/>
            <a:ext cx="86439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Calibri" pitchFamily="34" charset="0"/>
              </a:rPr>
              <a:t>«</a:t>
            </a:r>
            <a:r>
              <a:rPr lang="ru-RU" sz="4000" b="1" i="1">
                <a:solidFill>
                  <a:srgbClr val="002060"/>
                </a:solidFill>
                <a:latin typeface="Calibri" pitchFamily="34" charset="0"/>
              </a:rPr>
              <a:t>Профилактика лечения в бесконечности движения»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  <a:latin typeface="Calibri" pitchFamily="34" charset="0"/>
              </a:rPr>
              <a:t>Занимайтесь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  <a:latin typeface="Calibri" pitchFamily="34" charset="0"/>
              </a:rPr>
              <a:t>физкультурой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  <a:latin typeface="Calibri" pitchFamily="34" charset="0"/>
              </a:rPr>
              <a:t>и </a:t>
            </a:r>
          </a:p>
          <a:p>
            <a:pPr algn="ctr"/>
            <a:r>
              <a:rPr lang="ru-RU" sz="4000" b="1" i="1">
                <a:solidFill>
                  <a:srgbClr val="7030A0"/>
                </a:solidFill>
                <a:latin typeface="Calibri" pitchFamily="34" charset="0"/>
              </a:rPr>
              <a:t>спортом! </a:t>
            </a:r>
          </a:p>
        </p:txBody>
      </p:sp>
      <p:pic>
        <p:nvPicPr>
          <p:cNvPr id="4" name="Picture 5" descr="5E2A149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13"/>
            <a:ext cx="2703513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151227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6363" y="3286125"/>
            <a:ext cx="268763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" descr="G:\Анимации\Дети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4643438"/>
            <a:ext cx="24288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357313" y="500063"/>
            <a:ext cx="7286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70C0"/>
                </a:solidFill>
                <a:latin typeface="Calibri" pitchFamily="34" charset="0"/>
              </a:rPr>
              <a:t>Если хочешь быть здоров – закаляйся!</a:t>
            </a:r>
          </a:p>
        </p:txBody>
      </p:sp>
      <p:pic>
        <p:nvPicPr>
          <p:cNvPr id="4" name="Picture 4" descr="J0316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3" y="1714500"/>
            <a:ext cx="29083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IMG_0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500313"/>
            <a:ext cx="2214563" cy="3448050"/>
          </a:xfrm>
          <a:prstGeom prst="rect">
            <a:avLst/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7" name="Picture 20" descr="21330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75" y="4143375"/>
            <a:ext cx="2039938" cy="271462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>
            <a:outerShdw dist="148106" dir="19742175" algn="ctr" rotWithShape="0">
              <a:srgbClr val="FF00FF">
                <a:alpha val="50000"/>
              </a:srgbClr>
            </a:outerShdw>
          </a:effectLst>
        </p:spPr>
      </p:pic>
      <p:pic>
        <p:nvPicPr>
          <p:cNvPr id="9" name="Picture 5" descr="C:\Documents and Settings\Маша\Рабочий стол\Презентация на конкурс\Отбираем фото\Дети\Отобранные и уменьшенные\PE-045-0246_resiz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3857625"/>
            <a:ext cx="24193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Маша\Рабочий стол\Презентация на конкурс\Отбираем фото\Дети\Отобранные и уменьшенные\PE-033-0238_resiz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00" y="1785938"/>
            <a:ext cx="2643188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9400" y="-963613"/>
            <a:ext cx="12192000" cy="975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714375" y="500063"/>
            <a:ext cx="79295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</a:rPr>
              <a:t>Вредная привычка – </a:t>
            </a:r>
            <a:r>
              <a:rPr lang="ru-RU" sz="2800" b="1" i="1">
                <a:solidFill>
                  <a:srgbClr val="6600FF"/>
                </a:solidFill>
              </a:rPr>
              <a:t>закрепленный в личности способ поведения, агрессивный по отношению к самой личности или к обществу.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428625" y="2708275"/>
            <a:ext cx="8535988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i="1">
                <a:solidFill>
                  <a:srgbClr val="FF0000"/>
                </a:solidFill>
                <a:latin typeface="Calibri" pitchFamily="34" charset="0"/>
              </a:rPr>
              <a:t> Курение</a:t>
            </a:r>
            <a:r>
              <a:rPr lang="ru-RU" b="1" i="1">
                <a:latin typeface="Calibri" pitchFamily="34" charset="0"/>
              </a:rPr>
              <a:t>  </a:t>
            </a:r>
            <a:r>
              <a:rPr lang="ru-RU" b="1" i="1">
                <a:solidFill>
                  <a:srgbClr val="6600FF"/>
                </a:solidFill>
                <a:latin typeface="Calibri" pitchFamily="34" charset="0"/>
              </a:rPr>
              <a:t>- самая распространенная вредная привычка человека,  которая</a:t>
            </a:r>
            <a:r>
              <a:rPr lang="ru-RU" b="1" i="1">
                <a:latin typeface="Calibri" pitchFamily="34" charset="0"/>
              </a:rPr>
              <a:t> </a:t>
            </a:r>
            <a:r>
              <a:rPr lang="ru-RU" b="1" i="1">
                <a:solidFill>
                  <a:srgbClr val="6600FF"/>
                </a:solidFill>
                <a:latin typeface="Calibri" pitchFamily="34" charset="0"/>
              </a:rPr>
              <a:t>приводит к  никотиновой зависимости,  что пагубно воздействует на организм человека и приводит к  возникновению многих болезней. </a:t>
            </a:r>
          </a:p>
          <a:p>
            <a:pPr algn="ctr">
              <a:lnSpc>
                <a:spcPct val="115000"/>
              </a:lnSpc>
            </a:pPr>
            <a:r>
              <a:rPr lang="ru-RU" b="1" i="1">
                <a:solidFill>
                  <a:srgbClr val="6600FF"/>
                </a:solidFill>
                <a:latin typeface="Calibri" pitchFamily="34" charset="0"/>
              </a:rPr>
              <a:t>Более </a:t>
            </a:r>
            <a:r>
              <a:rPr lang="ru-RU" b="1" i="1">
                <a:solidFill>
                  <a:srgbClr val="FF0000"/>
                </a:solidFill>
                <a:latin typeface="Calibri" pitchFamily="34" charset="0"/>
              </a:rPr>
              <a:t>3 млн.</a:t>
            </a:r>
            <a:r>
              <a:rPr lang="ru-RU" b="1" i="1">
                <a:solidFill>
                  <a:srgbClr val="6600FF"/>
                </a:solidFill>
                <a:latin typeface="Calibri" pitchFamily="34" charset="0"/>
              </a:rPr>
              <a:t> человек на планете ежегодно гибнут от курения.</a:t>
            </a:r>
          </a:p>
          <a:p>
            <a:pPr algn="ctr">
              <a:lnSpc>
                <a:spcPct val="115000"/>
              </a:lnSpc>
            </a:pPr>
            <a:r>
              <a:rPr lang="ru-RU" b="1" i="1">
                <a:solidFill>
                  <a:srgbClr val="6600FF"/>
                </a:solidFill>
                <a:latin typeface="Calibri" pitchFamily="34" charset="0"/>
              </a:rPr>
              <a:t>До </a:t>
            </a:r>
            <a:r>
              <a:rPr lang="ru-RU" b="1" i="1">
                <a:solidFill>
                  <a:srgbClr val="FF0000"/>
                </a:solidFill>
                <a:latin typeface="Calibri" pitchFamily="34" charset="0"/>
              </a:rPr>
              <a:t>60 %</a:t>
            </a:r>
            <a:r>
              <a:rPr lang="ru-RU" b="1" i="1">
                <a:solidFill>
                  <a:srgbClr val="6600FF"/>
                </a:solidFill>
                <a:latin typeface="Calibri" pitchFamily="34" charset="0"/>
              </a:rPr>
              <a:t> россиян – постоянные покупатели сигарет.</a:t>
            </a:r>
          </a:p>
        </p:txBody>
      </p:sp>
      <p:pic>
        <p:nvPicPr>
          <p:cNvPr id="19460" name="Picture 5" descr="IMG_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5084763"/>
            <a:ext cx="2857500" cy="14001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0" y="-1571625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428604"/>
            <a:ext cx="8286808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Чем    опасно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табакокурение</a:t>
            </a:r>
            <a:r>
              <a:rPr lang="ru-RU" sz="44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38" y="2214563"/>
            <a:ext cx="3643312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Химический состав табака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25" y="3214688"/>
            <a:ext cx="2643188" cy="34782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Никотин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Аммиак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Эфирные масла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Углекислый газ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Угарный газ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Табачный деготь</a:t>
            </a:r>
          </a:p>
        </p:txBody>
      </p:sp>
      <p:pic>
        <p:nvPicPr>
          <p:cNvPr id="6" name="Picture 6" descr="294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428625"/>
            <a:ext cx="2179637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img206"/>
          <p:cNvPicPr>
            <a:picLocks noChangeAspect="1" noChangeArrowheads="1"/>
          </p:cNvPicPr>
          <p:nvPr/>
        </p:nvPicPr>
        <p:blipFill>
          <a:blip r:embed="rId5"/>
          <a:srcRect l="56" t="7567" r="67650" b="59076"/>
          <a:stretch>
            <a:fillRect/>
          </a:stretch>
        </p:blipFill>
        <p:spPr bwMode="auto">
          <a:xfrm>
            <a:off x="3857625" y="2928938"/>
            <a:ext cx="23971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img206"/>
          <p:cNvPicPr>
            <a:picLocks noChangeAspect="1" noChangeArrowheads="1"/>
          </p:cNvPicPr>
          <p:nvPr/>
        </p:nvPicPr>
        <p:blipFill>
          <a:blip r:embed="rId5"/>
          <a:srcRect l="2232" t="68567" r="66309" b="1324"/>
          <a:stretch>
            <a:fillRect/>
          </a:stretch>
        </p:blipFill>
        <p:spPr bwMode="auto">
          <a:xfrm>
            <a:off x="6357938" y="2928938"/>
            <a:ext cx="24765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88" y="1636713"/>
            <a:ext cx="5286375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Никотин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один из самых опасных ядов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растительного происхождения.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Кролик    погибает от 1/4 капли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никотина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Собака     погибает от 1\2 капли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никотина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Человек  погибает от 2-3 капель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никотина </a:t>
            </a:r>
            <a:endParaRPr lang="ru-RU" sz="2000" b="1" i="1" u="sng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50" y="571500"/>
            <a:ext cx="55721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Чем опасен никотин?</a:t>
            </a:r>
          </a:p>
        </p:txBody>
      </p:sp>
      <p:pic>
        <p:nvPicPr>
          <p:cNvPr id="5" name="Picture 6" descr="j03049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714625"/>
            <a:ext cx="846138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643313"/>
            <a:ext cx="1241425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j0297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5013325"/>
            <a:ext cx="10318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IMG_00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13" y="2286000"/>
            <a:ext cx="2857500" cy="40719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0" y="4419600"/>
            <a:ext cx="2074863" cy="8112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98307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2971800" y="533400"/>
          <a:ext cx="3124200" cy="5943600"/>
        </p:xfrm>
        <a:graphic>
          <a:graphicData uri="http://schemas.openxmlformats.org/presentationml/2006/ole">
            <p:oleObj spid="_x0000_s98307" name="Документ" r:id="rId3" imgW="4105110" imgH="9126175" progId="Word.Document.8">
              <p:embed/>
            </p:oleObj>
          </a:graphicData>
        </a:graphic>
      </p:graphicFrame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876800" y="2057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4419600" y="685800"/>
            <a:ext cx="1204913" cy="257175"/>
          </a:xfrm>
          <a:prstGeom prst="leftArrow">
            <a:avLst>
              <a:gd name="adj1" fmla="val 50000"/>
              <a:gd name="adj2" fmla="val 1171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3200400" y="1905000"/>
            <a:ext cx="976313" cy="228600"/>
          </a:xfrm>
          <a:prstGeom prst="rightArrow">
            <a:avLst>
              <a:gd name="adj1" fmla="val 50000"/>
              <a:gd name="adj2" fmla="val 1067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8312" name="Text Box 9"/>
          <p:cNvSpPr txBox="1">
            <a:spLocks noChangeArrowheads="1"/>
          </p:cNvSpPr>
          <p:nvPr/>
        </p:nvSpPr>
        <p:spPr bwMode="auto">
          <a:xfrm>
            <a:off x="6384925" y="569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>
            <a:off x="6248400" y="2057400"/>
            <a:ext cx="25908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сердце</a:t>
            </a:r>
          </a:p>
        </p:txBody>
      </p:sp>
      <p:sp>
        <p:nvSpPr>
          <p:cNvPr id="80909" name="WordArt 13"/>
          <p:cNvSpPr>
            <a:spLocks noChangeArrowheads="1" noChangeShapeType="1" noTextEdit="1"/>
          </p:cNvSpPr>
          <p:nvPr/>
        </p:nvSpPr>
        <p:spPr bwMode="auto">
          <a:xfrm>
            <a:off x="609600" y="1752600"/>
            <a:ext cx="22479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latin typeface="Arial"/>
                <a:cs typeface="Arial"/>
              </a:rPr>
              <a:t>лёгкие</a:t>
            </a:r>
          </a:p>
        </p:txBody>
      </p:sp>
      <p:sp>
        <p:nvSpPr>
          <p:cNvPr id="80910" name="WordArt 14"/>
          <p:cNvSpPr>
            <a:spLocks noChangeArrowheads="1" noChangeShapeType="1" noTextEdit="1"/>
          </p:cNvSpPr>
          <p:nvPr/>
        </p:nvSpPr>
        <p:spPr bwMode="auto">
          <a:xfrm>
            <a:off x="6019800" y="609600"/>
            <a:ext cx="2590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мозг</a:t>
            </a:r>
          </a:p>
        </p:txBody>
      </p:sp>
      <p:sp>
        <p:nvSpPr>
          <p:cNvPr id="98316" name="Text Box 16"/>
          <p:cNvSpPr txBox="1">
            <a:spLocks noChangeArrowheads="1"/>
          </p:cNvSpPr>
          <p:nvPr/>
        </p:nvSpPr>
        <p:spPr bwMode="auto">
          <a:xfrm>
            <a:off x="3048000" y="65532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alibri" pitchFamily="34" charset="0"/>
                <a:hlinkClick r:id="rId4" action="ppaction://hlinksldjump"/>
              </a:rPr>
              <a:t>лёгкие</a:t>
            </a:r>
            <a:endParaRPr lang="ru-RU">
              <a:latin typeface="Calibri" pitchFamily="34" charset="0"/>
            </a:endParaRPr>
          </a:p>
        </p:txBody>
      </p:sp>
      <p:sp>
        <p:nvSpPr>
          <p:cNvPr id="98317" name="Text Box 17"/>
          <p:cNvSpPr txBox="1">
            <a:spLocks noChangeArrowheads="1"/>
          </p:cNvSpPr>
          <p:nvPr/>
        </p:nvSpPr>
        <p:spPr bwMode="auto">
          <a:xfrm>
            <a:off x="4876800" y="6537325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сердце</a:t>
            </a:r>
          </a:p>
        </p:txBody>
      </p:sp>
      <p:sp>
        <p:nvSpPr>
          <p:cNvPr id="98318" name="Text Box 18"/>
          <p:cNvSpPr txBox="1">
            <a:spLocks noChangeArrowheads="1"/>
          </p:cNvSpPr>
          <p:nvPr/>
        </p:nvSpPr>
        <p:spPr bwMode="auto">
          <a:xfrm>
            <a:off x="6705600" y="65532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мозг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 animBg="1"/>
      <p:bldP spid="80903" grpId="0" animBg="1"/>
      <p:bldP spid="80904" grpId="0" animBg="1"/>
      <p:bldP spid="80908" grpId="0" animBg="1"/>
      <p:bldP spid="80909" grpId="0" animBg="1"/>
      <p:bldP spid="809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243</Words>
  <Application>Microsoft Office PowerPoint</Application>
  <PresentationFormat>Экран (4:3)</PresentationFormat>
  <Paragraphs>97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Arial Black</vt:lpstr>
      <vt:lpstr>Trebuchet MS</vt:lpstr>
      <vt:lpstr>Times New Roman</vt:lpstr>
      <vt:lpstr>Impact</vt:lpstr>
      <vt:lpstr>Тема Office</vt:lpstr>
      <vt:lpstr>Документ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№1</dc:creator>
  <cp:lastModifiedBy>dom</cp:lastModifiedBy>
  <cp:revision>50</cp:revision>
  <dcterms:created xsi:type="dcterms:W3CDTF">2009-01-03T16:14:09Z</dcterms:created>
  <dcterms:modified xsi:type="dcterms:W3CDTF">2013-11-18T18:28:13Z</dcterms:modified>
</cp:coreProperties>
</file>